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The worst you can do is hurt my feeling. Singular.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Train tracks are parallel- they require certain things to be true.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Lines can be concurrent but aren’t constrained in the same way.</a:t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" showMasterSp="0">
  <p:cSld name="Presentation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867966" y="1510896"/>
            <a:ext cx="6215063" cy="1833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0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" name="Shape 17"/>
          <p:cNvCxnSpPr/>
          <p:nvPr/>
        </p:nvCxnSpPr>
        <p:spPr>
          <a:xfrm rot="10800000">
            <a:off x="867966" y="1495418"/>
            <a:ext cx="3704034" cy="0"/>
          </a:xfrm>
          <a:prstGeom prst="straightConnector1">
            <a:avLst/>
          </a:prstGeom>
          <a:noFill/>
          <a:ln cap="flat" cmpd="sng" w="9525">
            <a:solidFill>
              <a:srgbClr val="E5BD2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" name="Shape 18"/>
          <p:cNvCxnSpPr/>
          <p:nvPr/>
        </p:nvCxnSpPr>
        <p:spPr>
          <a:xfrm rot="10800000">
            <a:off x="867966" y="3461149"/>
            <a:ext cx="3704034" cy="0"/>
          </a:xfrm>
          <a:prstGeom prst="straightConnector1">
            <a:avLst/>
          </a:prstGeom>
          <a:noFill/>
          <a:ln cap="flat" cmpd="sng" w="9525">
            <a:solidFill>
              <a:srgbClr val="E5BD2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Shape 19"/>
          <p:cNvSpPr txBox="1"/>
          <p:nvPr>
            <p:ph idx="1" type="body"/>
          </p:nvPr>
        </p:nvSpPr>
        <p:spPr>
          <a:xfrm>
            <a:off x="867966" y="3750468"/>
            <a:ext cx="3704034" cy="492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Proxima Nova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Noto Sans Symbols"/>
              <a:buChar char="▪"/>
              <a:defRPr b="0" i="0" sz="12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967" y="757990"/>
            <a:ext cx="2541822" cy="463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28650" y="343969"/>
            <a:ext cx="7886700" cy="549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  <a:defRPr b="0" i="0" sz="3300" u="none" cap="none" strike="noStrike">
                <a:solidFill>
                  <a:srgbClr val="579AA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28650" y="1169768"/>
            <a:ext cx="7886700" cy="2596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72A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Noto Sans Symbols"/>
              <a:buChar char="▪"/>
              <a:defRPr b="0" i="0" sz="12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rmational Slide">
  <p:cSld name="Informational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ctrTitle"/>
          </p:nvPr>
        </p:nvSpPr>
        <p:spPr>
          <a:xfrm>
            <a:off x="1143000" y="841772"/>
            <a:ext cx="6858000" cy="3487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  <a:defRPr b="0" i="0" sz="3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>
  <p:cSld name="Quot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2341962" y="713180"/>
            <a:ext cx="6069804" cy="2115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  <a:defRPr b="0" i="1" sz="3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8" name="Shape 28"/>
          <p:cNvCxnSpPr/>
          <p:nvPr/>
        </p:nvCxnSpPr>
        <p:spPr>
          <a:xfrm>
            <a:off x="2143126" y="707227"/>
            <a:ext cx="32147" cy="3750469"/>
          </a:xfrm>
          <a:prstGeom prst="straightConnector1">
            <a:avLst/>
          </a:prstGeom>
          <a:noFill/>
          <a:ln cap="flat" cmpd="sng" w="9525">
            <a:solidFill>
              <a:srgbClr val="E5BD2D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" name="Shape 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719" y="713180"/>
            <a:ext cx="1251572" cy="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idx="1" type="body"/>
          </p:nvPr>
        </p:nvSpPr>
        <p:spPr>
          <a:xfrm>
            <a:off x="2303859" y="3278974"/>
            <a:ext cx="2561035" cy="364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Noto Sans Symbols"/>
              <a:buChar char="▪"/>
              <a:defRPr b="0" i="0" sz="12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2303859" y="3611157"/>
            <a:ext cx="2561035" cy="2678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13"/>
              <a:buFont typeface="Proxima Nova"/>
              <a:buNone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Noto Sans Symbols"/>
              <a:buChar char="▪"/>
              <a:defRPr b="0" i="0" sz="12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latform Slide">
  <p:cSld name="Platform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28650" y="396478"/>
            <a:ext cx="7886700" cy="4318397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  <a:defRPr b="0" i="0" sz="3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>
  <p:cSld name="Thank You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517358" y="2412520"/>
            <a:ext cx="81265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517359" y="3833943"/>
            <a:ext cx="2753915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13"/>
              <a:buFont typeface="Proxima Nova"/>
              <a:buNone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Noto Sans Symbols"/>
              <a:buChar char="▪"/>
              <a:defRPr b="0" i="0" sz="12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3012877" y="3833943"/>
            <a:ext cx="3118247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13"/>
              <a:buFont typeface="Proxima Nova"/>
              <a:buNone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Noto Sans Symbols"/>
              <a:buChar char="▪"/>
              <a:defRPr b="0" i="0" sz="12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5525692" y="3833943"/>
            <a:ext cx="3118247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13"/>
              <a:buFont typeface="Proxima Nova"/>
              <a:buNone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Noto Sans Symbols"/>
              <a:buChar char="▪"/>
              <a:defRPr b="0" i="0" sz="12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226" y="504513"/>
            <a:ext cx="2373549" cy="11705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hape 40"/>
          <p:cNvCxnSpPr/>
          <p:nvPr/>
        </p:nvCxnSpPr>
        <p:spPr>
          <a:xfrm>
            <a:off x="2908259" y="3260558"/>
            <a:ext cx="33447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Shape 41"/>
          <p:cNvCxnSpPr/>
          <p:nvPr/>
        </p:nvCxnSpPr>
        <p:spPr>
          <a:xfrm>
            <a:off x="2908259" y="2081464"/>
            <a:ext cx="33447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cary Slide">
  <p:cSld name="Scary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628650" y="439341"/>
            <a:ext cx="7886700" cy="4264819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  <a:defRPr b="0" i="0" sz="3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ny Slide">
  <p:cSld name="Company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628650" y="482204"/>
            <a:ext cx="7886700" cy="4082652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  <a:defRPr b="0" i="0" sz="3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4779169"/>
            <a:ext cx="9144000" cy="364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169768"/>
            <a:ext cx="7886700" cy="2596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72A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Noto Sans Symbols"/>
              <a:buChar char="▪"/>
              <a:defRPr b="0" i="0" sz="1200" u="none" cap="none" strike="noStrike">
                <a:solidFill>
                  <a:srgbClr val="2627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628650" y="373706"/>
            <a:ext cx="7886700" cy="549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  <a:defRPr b="0" i="0" sz="3300" u="none" cap="none" strike="noStrike">
                <a:solidFill>
                  <a:srgbClr val="579AA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" name="Shape 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8650" y="4822033"/>
            <a:ext cx="1578769" cy="28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/>
        </p:nvSpPr>
        <p:spPr>
          <a:xfrm>
            <a:off x="8036719" y="4892085"/>
            <a:ext cx="478631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79AA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9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invisiblethreat/foi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hyperlink" Target="https://github.com/invisiblethreat/foier" TargetMode="External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hyperlink" Target="http://www.youtube.com/watch?v=iNhqy_Z7ZCU" TargetMode="External"/><Relationship Id="rId5" Type="http://schemas.openxmlformats.org/officeDocument/2006/relationships/image" Target="../media/image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invisiblethreat/foier" TargetMode="External"/><Relationship Id="rId4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ctrTitle"/>
          </p:nvPr>
        </p:nvSpPr>
        <p:spPr>
          <a:xfrm>
            <a:off x="867975" y="1521025"/>
            <a:ext cx="70269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</a:pPr>
            <a:r>
              <a:rPr lang="en-US"/>
              <a:t>Turbocharging Discovery with Go</a:t>
            </a:r>
            <a:endParaRPr b="0" i="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867966" y="3750468"/>
            <a:ext cx="3704034" cy="49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6"/>
              <a:buFont typeface="Proxima Nova"/>
              <a:buNone/>
            </a:pPr>
            <a:r>
              <a:rPr b="0" i="0" lang="en-US" sz="1395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Scott Walsh</a:t>
            </a:r>
            <a:endParaRPr b="0" i="0" sz="1395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6"/>
              <a:buFont typeface="Proxima Nova"/>
              <a:buNone/>
            </a:pPr>
            <a:r>
              <a:rPr lang="en-US" sz="1395"/>
              <a:t>Senior Threat Intelligence Researcher</a:t>
            </a:r>
            <a:endParaRPr sz="1395"/>
          </a:p>
          <a:p>
            <a:pPr indent="0" lvl="0" marL="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46"/>
              <a:buFont typeface="Proxima Nova"/>
              <a:buNone/>
            </a:pPr>
            <a:r>
              <a:rPr lang="en-US" sz="1395"/>
              <a:t>Atlantic Security Conference, </a:t>
            </a:r>
            <a:r>
              <a:rPr b="0" i="0" lang="en-US" sz="1395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April 2</a:t>
            </a:r>
            <a:r>
              <a:rPr lang="en-US" sz="1395"/>
              <a:t>6</a:t>
            </a:r>
            <a:r>
              <a:rPr b="0" i="0" lang="en-US" sz="1395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, 2018</a:t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First, Golang tooling and conventions 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Conventions is a bit of a misnomer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 enforced smackdown”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better way to think about it.</a:t>
            </a:r>
            <a:endParaRPr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gofmt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Formats your code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nobody’s favourite coding style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Everybody uses it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very hard to not use it. Editors leverage it heavily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not some half-measure like PEP 8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goimports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superset of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gofmt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imports packages you have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Removes unused packages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include the wrong package if you have multiple packages with the same name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Think of package forks. ASCII-betical first match wins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go get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Package fetcher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●"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go get -u github.com/golang/dep/cmd/dep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go dep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manager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fetch all the imports you need to build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○"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 ensure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Builds dependency files so you don’t have to include all your imports statically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○"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 init</a:t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dep - there’s more...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Generates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Gopkg.toml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Gopkg.lock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fetch all the imports you need to build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○"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 ensure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Builds dependency files so you don’t have to include all your imports statically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○"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 init</a:t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dep- the end.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considered an “official experiment”, but it’s the way forward. Investing in learning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glide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would be a bad use of time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use it without version locking, you won’t get reproducible builds</a:t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Conventions enforced as standards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 and functions that are lower case are private.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won’t ever see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package.function()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includes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most editors will warn you about the impending bad time that you will have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Conventions enforced as standards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Unused variables will be flagged and halt compilation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leave uncalled functions in code without issue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Channels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Pipes of types!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have directionality enforced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Read-only and write-only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are blocking if used in certain way- which we shall avoid like the plague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628650" y="343969"/>
            <a:ext cx="7886700" cy="549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$whoami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28650" y="1167942"/>
            <a:ext cx="7886700" cy="2596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Scott Walsh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Threat Intelligence Researcher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get to search all of the Internet for cool things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a great coder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if I can, so can you!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ctrTitle"/>
          </p:nvPr>
        </p:nvSpPr>
        <p:spPr>
          <a:xfrm>
            <a:off x="1143000" y="289700"/>
            <a:ext cx="6858000" cy="4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rPr lang="en-US" sz="14400"/>
              <a:t>A Story...</a:t>
            </a:r>
            <a:endParaRPr b="0" i="0" sz="14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A story...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1475" lvl="0" marL="5207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●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wasn't excited to try and explain why I thought Golang was so cool</a:t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1475" lvl="0" marL="5207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●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had lots of reasons, they were all just disjointed</a:t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1475" lvl="0" marL="5207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●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FOIPOP incident happened</a:t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1475" lvl="0" marL="5207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Char char="●"/>
            </a:pPr>
            <a:r>
              <a:rPr lang="en-US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 and I had an idea</a:t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FOIER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ree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nline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nformation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verywhe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 now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github.com/invisiblethreat/foier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Bacronyms are fun</a:t>
            </a:r>
            <a:endParaRPr sz="2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869750">
            <a:off x="7522975" y="1488800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FOIER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Concurrent file fetcher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fetching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monotonically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increasing IDs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i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is horrible design!</a:t>
            </a:r>
            <a:endParaRPr i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It's a learning tool, written just for this talk!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Rip it apart, make it your own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507700" y="-1346650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ctrTitle"/>
          </p:nvPr>
        </p:nvSpPr>
        <p:spPr>
          <a:xfrm>
            <a:off x="1143000" y="289700"/>
            <a:ext cx="6858000" cy="4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rPr lang="en-US" sz="14400"/>
              <a:t>DEMO</a:t>
            </a:r>
            <a:endParaRPr sz="14400"/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rPr lang="en-US" sz="1400"/>
              <a:t>(This could totally work…)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519675" y="3657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t/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 title="FOIER in action!">
            <a:hlinkClick r:id="rId4"/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Running </a:t>
            </a:r>
            <a:r>
              <a:rPr lang="en-US"/>
              <a:t>FOIER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./foier -h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Usage of ./foier: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-d, --debug Use debug mode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-e, --end int End ID (default 7000)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-i, --increment int Increment between steps (default 1)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-s, --start int Starting ID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--suffix string Suffix of the file you're downloading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-u, --uri string URI to use for fetching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-w, --workers int How many workers to use (default 5)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91521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Running FOIER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./foier -h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Usage of ./foier: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-d, --debug Use debug mode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-e, --end int End ID (default 7000)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-i, --increment int Increment between steps (default 1)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-s, --start int Starting ID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--suffix string Suffix of the file you're downloading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-u, --uri string URI to use for fetching</a:t>
            </a:r>
            <a:b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-w, --workers int How many workers to use (default 5)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78680">
            <a:off x="-1652525" y="152325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Running FOIER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arguments are really not that interesting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•"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--workers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really what this talk is all about</a:t>
            </a:r>
            <a:endParaRPr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90061">
            <a:off x="3422676" y="-1096925"/>
            <a:ext cx="2514599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Concurrency as Workers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arguments are really not that interesting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Char char="•"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--workers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really what this talk is all about</a:t>
            </a:r>
            <a:endParaRPr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56683">
            <a:off x="-1227299" y="653550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30122">
            <a:off x="8055376" y="3582075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09609">
            <a:off x="8099801" y="1475025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096225" y="2437100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71160">
            <a:off x="7255626" y="-325399"/>
            <a:ext cx="2514599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717030">
            <a:off x="5210251" y="-1190899"/>
            <a:ext cx="2514599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078116">
            <a:off x="2433776" y="-2016425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2262">
            <a:off x="3233901" y="3817550"/>
            <a:ext cx="2514599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226" y="4095075"/>
            <a:ext cx="2514599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259801" y="4039426"/>
            <a:ext cx="2514599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80250">
            <a:off x="-459849" y="-2043349"/>
            <a:ext cx="2514599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Again, not a great coder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14413"/>
            <a:ext cx="47625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ctrTitle"/>
          </p:nvPr>
        </p:nvSpPr>
        <p:spPr>
          <a:xfrm>
            <a:off x="1143000" y="289700"/>
            <a:ext cx="6858000" cy="4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rPr lang="en-US" sz="14400"/>
              <a:t>CODE</a:t>
            </a:r>
            <a:endParaRPr sz="14400"/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rPr lang="en-US" sz="1400"/>
              <a:t>(This totally works)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//Comments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FOIER package is more than 50% comments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so you can make it your own!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them and build something new!</a:t>
            </a:r>
            <a:endParaRPr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90061">
            <a:off x="3422676" y="-1096925"/>
            <a:ext cx="2514599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main.go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entry point for compilation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 main()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 binary </a:t>
            </a:r>
            <a:endParaRPr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90061">
            <a:off x="3422676" y="-1096925"/>
            <a:ext cx="2514599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ctrTitle"/>
          </p:nvPr>
        </p:nvSpPr>
        <p:spPr>
          <a:xfrm>
            <a:off x="1143000" y="2652775"/>
            <a:ext cx="68580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t/>
            </a:r>
            <a:endParaRPr sz="1400"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150" y="96325"/>
            <a:ext cx="5465700" cy="47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Pointer Receivers- mapToFoier()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Performs an action on a type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member function by a non-OOP name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16634">
            <a:off x="7378376" y="533801"/>
            <a:ext cx="2514599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ctrTitle"/>
          </p:nvPr>
        </p:nvSpPr>
        <p:spPr>
          <a:xfrm>
            <a:off x="1143000" y="289700"/>
            <a:ext cx="6858000" cy="4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t/>
            </a:r>
            <a:endParaRPr sz="1400"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50200"/>
            <a:ext cx="6858000" cy="29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Package Functions - foier.Scrape()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where all the good stuff happens!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Functions as the parent for all of our workers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41576">
            <a:off x="-1240999" y="2462626"/>
            <a:ext cx="2514599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ctrTitle"/>
          </p:nvPr>
        </p:nvSpPr>
        <p:spPr>
          <a:xfrm>
            <a:off x="1143000" y="289700"/>
            <a:ext cx="6858000" cy="4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t/>
            </a:r>
            <a:endParaRPr sz="1400"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45" y="131475"/>
            <a:ext cx="8607803" cy="459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Now for the big reveal!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We’re about to see the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equivalent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Apache spawning all of its workers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unlocking the power of concurrency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57485">
            <a:off x="7609426" y="2161251"/>
            <a:ext cx="2514599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ctrTitle"/>
          </p:nvPr>
        </p:nvSpPr>
        <p:spPr>
          <a:xfrm>
            <a:off x="1143000" y="841772"/>
            <a:ext cx="68580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t/>
            </a:r>
            <a:endParaRPr b="0" i="0" sz="14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7624"/>
            <a:ext cx="9144000" cy="390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Thanks!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Atlantic Security Conference for letting me speak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curl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authors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1" lang="en-US" sz="2400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REDACTED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things that I have concerns about as a citizen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SecurityScorecard for hosting the server that I'm about try to melt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Here be dragons...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a demo like I did is deeply abusive and anti-social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Concurrency can get you on a lot of blacklists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bans galore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smart and spread out requests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57485">
            <a:off x="7609426" y="2161251"/>
            <a:ext cx="2514599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x="1143000" y="841772"/>
            <a:ext cx="68580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rPr b="0" i="0" lang="en-US" sz="14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</a:t>
            </a:r>
            <a:endParaRPr b="0" i="0" sz="14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Motivation and Goals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5207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Automation is coming for script jockeys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5207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scripting languages just aren't enough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5207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you ever used Python threading?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Why Go?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Concurrency is core to the language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Toolchain is awesome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Strongly typed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Garbage collected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75" y="1924700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About Concurrency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Concurrency is running things at the same time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Parallelism and concurrency are not the same thing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Parallelism has concurrency, but the inverse is not true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Synchronization and other overheads are needed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628650" y="343969"/>
            <a:ext cx="7886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9AA0"/>
              </a:buClr>
              <a:buSzPts val="3300"/>
              <a:buFont typeface="Proxima Nova"/>
              <a:buNone/>
            </a:pPr>
            <a:r>
              <a:rPr lang="en-US"/>
              <a:t>More About Concurrency</a:t>
            </a:r>
            <a:endParaRPr b="0" i="0" sz="3300" u="none" cap="none" strike="noStrike">
              <a:solidFill>
                <a:srgbClr val="579A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28650" y="1167942"/>
            <a:ext cx="78867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great if you need unordered results, or can sort after the fact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Plumbed together with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chan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goroutines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some gotchas, but that’s what this talk is for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1143000" y="289700"/>
            <a:ext cx="6858000" cy="4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roxima Nova"/>
              <a:buNone/>
            </a:pPr>
            <a:r>
              <a:rPr lang="en-US" sz="14400"/>
              <a:t>Tooling</a:t>
            </a:r>
            <a:endParaRPr b="0" i="0" sz="14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sc-theme">
  <a:themeElements>
    <a:clrScheme name="SCC2">
      <a:dk1>
        <a:srgbClr val="000000"/>
      </a:dk1>
      <a:lt1>
        <a:srgbClr val="FFFFFF"/>
      </a:lt1>
      <a:dk2>
        <a:srgbClr val="26272A"/>
      </a:dk2>
      <a:lt2>
        <a:srgbClr val="E7E6E6"/>
      </a:lt2>
      <a:accent1>
        <a:srgbClr val="579AA0"/>
      </a:accent1>
      <a:accent2>
        <a:srgbClr val="E73E58"/>
      </a:accent2>
      <a:accent3>
        <a:srgbClr val="EBE6E2"/>
      </a:accent3>
      <a:accent4>
        <a:srgbClr val="3F4D57"/>
      </a:accent4>
      <a:accent5>
        <a:srgbClr val="E5BD2A"/>
      </a:accent5>
      <a:accent6>
        <a:srgbClr val="4AB900"/>
      </a:accent6>
      <a:hlink>
        <a:srgbClr val="4993DD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